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410" r:id="rId5"/>
    <p:sldId id="383" r:id="rId6"/>
    <p:sldId id="443" r:id="rId7"/>
    <p:sldId id="391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397" r:id="rId16"/>
    <p:sldId id="420" r:id="rId17"/>
    <p:sldId id="421" r:id="rId18"/>
    <p:sldId id="422" r:id="rId19"/>
    <p:sldId id="423" r:id="rId20"/>
    <p:sldId id="424" r:id="rId21"/>
    <p:sldId id="425" r:id="rId22"/>
    <p:sldId id="418" r:id="rId23"/>
    <p:sldId id="427" r:id="rId24"/>
    <p:sldId id="428" r:id="rId25"/>
    <p:sldId id="430" r:id="rId26"/>
    <p:sldId id="429" r:id="rId27"/>
    <p:sldId id="431" r:id="rId28"/>
    <p:sldId id="419" r:id="rId29"/>
    <p:sldId id="432" r:id="rId30"/>
    <p:sldId id="438" r:id="rId31"/>
    <p:sldId id="440" r:id="rId32"/>
    <p:sldId id="441" r:id="rId33"/>
    <p:sldId id="442" r:id="rId3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5FB203-F900-4AB6-8E80-FB3A9795C57F}" v="8" dt="2024-08-19T08:04:36.418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6747" autoAdjust="0"/>
  </p:normalViewPr>
  <p:slideViewPr>
    <p:cSldViewPr snapToGrid="0">
      <p:cViewPr varScale="1">
        <p:scale>
          <a:sx n="92" d="100"/>
          <a:sy n="92" d="100"/>
        </p:scale>
        <p:origin x="106" y="1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E7829D4B-412A-499A-8D4F-B904ADB5D0BE}" type="datetime1">
              <a:rPr lang="fr-FR" smtClean="0"/>
              <a:t>19/08/2024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2C230DF-5933-439D-898F-38E9AC9BA688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CE360E1-1F2F-4ECC-8A8D-37670FD54F5F}" type="datetime1">
              <a:rPr lang="fr-FR" smtClean="0"/>
              <a:t>19/08/2024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A89C7E07-3C67-C64C-8DA0-0404F63039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648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1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39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64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9526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322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24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514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187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075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514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91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269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39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309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802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593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97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71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16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007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91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23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e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Forme libre 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457200" indent="0">
              <a:spcBef>
                <a:spcPts val="1800"/>
              </a:spcBef>
              <a:buNone/>
              <a:defRPr lang="fr-FR" sz="2000"/>
            </a:lvl2pPr>
            <a:lvl3pPr marL="914400" indent="0">
              <a:spcBef>
                <a:spcPts val="1800"/>
              </a:spcBef>
              <a:buNone/>
              <a:defRPr lang="fr-FR" sz="2000"/>
            </a:lvl3pPr>
            <a:lvl4pPr marL="1371600" indent="0">
              <a:spcBef>
                <a:spcPts val="1800"/>
              </a:spcBef>
              <a:buNone/>
              <a:defRPr lang="fr-FR" sz="2000"/>
            </a:lvl4pPr>
            <a:lvl5pPr marL="1828800" indent="0">
              <a:spcBef>
                <a:spcPts val="1800"/>
              </a:spcBef>
              <a:buNone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>
              <a:spcBef>
                <a:spcPts val="18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 spc="50" baseline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fr-F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42" name="Espace réservé de la date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e libre 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9436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e automatiqu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Forme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Forme libre 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fr-F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fr-F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fr-F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fr-F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endParaRPr lang="fr-FR" dirty="0"/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fr-FR">
          <a:solidFill>
            <a:schemeClr val="tx2"/>
          </a:solidFill>
        </a:defRPr>
      </a:lvl2pPr>
      <a:lvl3pPr eaLnBrk="1" hangingPunct="1">
        <a:defRPr lang="fr-FR">
          <a:solidFill>
            <a:schemeClr val="tx2"/>
          </a:solidFill>
        </a:defRPr>
      </a:lvl3pPr>
      <a:lvl4pPr eaLnBrk="1" hangingPunct="1">
        <a:defRPr lang="fr-FR">
          <a:solidFill>
            <a:schemeClr val="tx2"/>
          </a:solidFill>
        </a:defRPr>
      </a:lvl4pPr>
      <a:lvl5pPr eaLnBrk="1" hangingPunct="1">
        <a:defRPr lang="fr-FR">
          <a:solidFill>
            <a:schemeClr val="tx2"/>
          </a:solidFill>
        </a:defRPr>
      </a:lvl5pPr>
      <a:lvl6pPr eaLnBrk="1" hangingPunct="1">
        <a:defRPr lang="fr-FR">
          <a:solidFill>
            <a:schemeClr val="tx2"/>
          </a:solidFill>
        </a:defRPr>
      </a:lvl6pPr>
      <a:lvl7pPr eaLnBrk="1" hangingPunct="1">
        <a:defRPr lang="fr-FR">
          <a:solidFill>
            <a:schemeClr val="tx2"/>
          </a:solidFill>
        </a:defRPr>
      </a:lvl7pPr>
      <a:lvl8pPr eaLnBrk="1" hangingPunct="1">
        <a:defRPr lang="fr-FR">
          <a:solidFill>
            <a:schemeClr val="tx2"/>
          </a:solidFill>
        </a:defRPr>
      </a:lvl8pPr>
      <a:lvl9pPr eaLnBrk="1" hangingPunct="1">
        <a:defRPr lang="fr-F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fireflies.ai/hc/en-us/articles/360020247978-Learn-about-the-Fireflies-Noteboo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tter.ai/pric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tter.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ldv.io/app/pricing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ldv.io/desktop-app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athom.video/pricing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-update.fathom.video/download/ex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thom.video/hom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flies.ai/pricing?fpr=secondcpm&amp;gad_source=1&amp;gclid=CjwKCAjw8fu1BhBsEiwAwDrsjDlgm9ifT3gxSG0Yti9PxHWUQr-B3HBdEQxuUBfsiRbpbVyman54NxoCtbcQAvD_BwE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fireflies.ai/hc/en-us/articles/360020107497-How-to-create-a-Fireflies-accou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fireflies.ai/hc/en-us/articles/360020108537-Web-Conference-Platforms-Supporte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fireflies.ai/hc/en-us/articles/360020249238-How-to-configure-meeting-recap-emails-and-privacy-setting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 err="1"/>
              <a:t>Presentation</a:t>
            </a:r>
            <a:r>
              <a:rPr lang="fr-FR" b="1" dirty="0"/>
              <a:t> Of Meeting Assistant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124534-5409-CBA1-F6D1-E9FC875F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7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The final meeting will be available in your 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Fireflies Notebook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Click on the meeting to view the transcripts, summaries, and conversation analytics. </a:t>
            </a:r>
          </a:p>
        </p:txBody>
      </p:sp>
      <p:pic>
        <p:nvPicPr>
          <p:cNvPr id="7" name="Image 6" descr="Une image contenant capture d’écran, texte, logiciel, Icône d’ordinateur&#10;&#10;Description générée automatiquement">
            <a:extLst>
              <a:ext uri="{FF2B5EF4-FFF2-40B4-BE49-F238E27FC236}">
                <a16:creationId xmlns:a16="http://schemas.microsoft.com/office/drawing/2014/main" id="{54D6DC61-6650-E189-3622-2D927769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" y="3251023"/>
            <a:ext cx="11103033" cy="35599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34A886-4643-D067-80D1-7B7030896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0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F394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8.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You can edit, share, and download the transcripts and recordings.</a:t>
            </a:r>
          </a:p>
        </p:txBody>
      </p:sp>
      <p:pic>
        <p:nvPicPr>
          <p:cNvPr id="7" name="Image 6" descr="Une image contenant texte, logiciel, nombre, Police&#10;&#10;Description générée automatiquement">
            <a:extLst>
              <a:ext uri="{FF2B5EF4-FFF2-40B4-BE49-F238E27FC236}">
                <a16:creationId xmlns:a16="http://schemas.microsoft.com/office/drawing/2014/main" id="{455BE4BA-5456-EB28-0E74-B977C77EB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91" y="2788915"/>
            <a:ext cx="7370425" cy="39662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716E22-3BBA-7A5E-D90C-F4D44B07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050823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457200" lvl="1" indent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Premium Plan: $9.99 per month</a:t>
            </a:r>
          </a:p>
          <a:p>
            <a:pPr marL="457200" lvl="1" indent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Plan: Free</a:t>
            </a:r>
          </a:p>
          <a:p>
            <a:pPr marL="457200" lvl="1" indent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https://otter.ai/pricing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119455-B252-0F0F-AFC3-A61A9339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begin, go to </a:t>
            </a:r>
            <a:r>
              <a:rPr lang="en-U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https://otter.ai/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click on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 Up”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create a free account.  If you have the paid version, you will go to </a:t>
            </a:r>
            <a:r>
              <a:rPr lang="en-U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https://otter.ai/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click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 in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  If you choose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Continue with Microsoft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you can link to your CSU email.  </a:t>
            </a:r>
            <a:endParaRPr lang="fr-F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download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Otter Voice Meeting Notes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for Android or iOS.  Accounts will be linked by email. 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Picture 5" descr="Otter.ai sign up page">
            <a:extLst>
              <a:ext uri="{FF2B5EF4-FFF2-40B4-BE49-F238E27FC236}">
                <a16:creationId xmlns:a16="http://schemas.microsoft.com/office/drawing/2014/main" id="{86D4E677-FDC5-DAF0-0B18-DA7B8DAC10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97" y="1783080"/>
            <a:ext cx="3519805" cy="38989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946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71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Click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reach the home page.  You will see a menu bar and options to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Picture 22" descr="Option to start recording from &quot;Home&quot;">
            <a:extLst>
              <a:ext uri="{FF2B5EF4-FFF2-40B4-BE49-F238E27FC236}">
                <a16:creationId xmlns:a16="http://schemas.microsoft.com/office/drawing/2014/main" id="{72DA08A5-D52C-BD7E-B07C-A29149CF3F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46" y="3021539"/>
            <a:ext cx="7075943" cy="346392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60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10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.To begin recording notes, you can click on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from the home page, or you can choose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recording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on the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Conversations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page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Picture 11" descr="Option to start recording from &quot;My Conversations&quot;">
            <a:extLst>
              <a:ext uri="{FF2B5EF4-FFF2-40B4-BE49-F238E27FC236}">
                <a16:creationId xmlns:a16="http://schemas.microsoft.com/office/drawing/2014/main" id="{214F69BB-8E51-1C29-8D5C-9D20A12194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24"/>
          <a:stretch/>
        </p:blipFill>
        <p:spPr bwMode="auto">
          <a:xfrm>
            <a:off x="675694" y="3846354"/>
            <a:ext cx="10545454" cy="2172971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476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10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b="0" i="0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will know that Otter is recording by the timer at the bottom of the screen.  You may pause the recording with the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button. 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2" name="Picture 17" descr="Pause icon">
            <a:extLst>
              <a:ext uri="{FF2B5EF4-FFF2-40B4-BE49-F238E27FC236}">
                <a16:creationId xmlns:a16="http://schemas.microsoft.com/office/drawing/2014/main" id="{2EDCF946-F11C-C077-6E75-754B9BE38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26" y="3460838"/>
            <a:ext cx="7034532" cy="3162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25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10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.You will find your transcribed note under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“My Conversations”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the menu.  Each conversation is automatically labeled “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and contains the date and time of the recording. 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Picture 23" descr="Processed notes under &quot;My Conversations&quot;">
            <a:extLst>
              <a:ext uri="{FF2B5EF4-FFF2-40B4-BE49-F238E27FC236}">
                <a16:creationId xmlns:a16="http://schemas.microsoft.com/office/drawing/2014/main" id="{E56C0F0D-60F6-D954-2AF2-EA7C673B6A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713416"/>
            <a:ext cx="4930775" cy="24003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31" descr="Notes labeled by time and date">
            <a:extLst>
              <a:ext uri="{FF2B5EF4-FFF2-40B4-BE49-F238E27FC236}">
                <a16:creationId xmlns:a16="http://schemas.microsoft.com/office/drawing/2014/main" id="{4F121EA0-7F4A-2425-C68D-3FE4DB107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42" y="3713416"/>
            <a:ext cx="4968240" cy="13716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94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Otter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10873740" cy="71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6.You can listen to your note while reading the transcription by clicking the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at the bottom of the screen. Otter will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each word of the transcription as it is played back. You can check for accuracy. 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2" name="Picture 26" descr="Edit button">
            <a:extLst>
              <a:ext uri="{FF2B5EF4-FFF2-40B4-BE49-F238E27FC236}">
                <a16:creationId xmlns:a16="http://schemas.microsoft.com/office/drawing/2014/main" id="{A4BEA6AC-AF76-5619-D18D-81019B1B9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42" y="3985896"/>
            <a:ext cx="4689475" cy="2178050"/>
          </a:xfrm>
          <a:prstGeom prst="rect">
            <a:avLst/>
          </a:prstGeom>
          <a:ln w="6350">
            <a:solidFill>
              <a:sysClr val="windowText" lastClr="000000"/>
            </a:solidFill>
          </a:ln>
        </p:spPr>
      </p:pic>
      <p:pic>
        <p:nvPicPr>
          <p:cNvPr id="7" name="Picture 28" descr="More options menu">
            <a:extLst>
              <a:ext uri="{FF2B5EF4-FFF2-40B4-BE49-F238E27FC236}">
                <a16:creationId xmlns:a16="http://schemas.microsoft.com/office/drawing/2014/main" id="{5FAF2D04-4B06-268E-BD50-B309000134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73" y="4017011"/>
            <a:ext cx="4794250" cy="2115820"/>
          </a:xfrm>
          <a:prstGeom prst="rect">
            <a:avLst/>
          </a:prstGeom>
          <a:ln w="6350"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5761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A1432-681A-1162-5814-F437688F9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Tl;dv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189CB3-A3E9-2A03-505A-64BC68FF9D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4" y="4259992"/>
            <a:ext cx="5486400" cy="1645920"/>
          </a:xfrm>
        </p:spPr>
        <p:txBody>
          <a:bodyPr/>
          <a:lstStyle/>
          <a:p>
            <a:pPr algn="l"/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Business </a:t>
            </a:r>
            <a:r>
              <a:rPr lang="en-US" sz="24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59 </a:t>
            </a:r>
            <a:r>
              <a:rPr lang="en-US" sz="2400" b="0" i="0" dirty="0">
                <a:solidFill>
                  <a:srgbClr val="272D4E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Per seat/month billed annually</a:t>
            </a:r>
            <a:endParaRPr lang="fr-FR" sz="2400" dirty="0"/>
          </a:p>
          <a:p>
            <a:pPr algn="l"/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Pro </a:t>
            </a:r>
            <a:r>
              <a:rPr lang="en-US" sz="24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18 </a:t>
            </a:r>
            <a:r>
              <a:rPr lang="en-US" sz="2400" b="0" i="0" dirty="0">
                <a:solidFill>
                  <a:srgbClr val="272D4E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Per seat/month billed annually</a:t>
            </a:r>
          </a:p>
          <a:p>
            <a:pPr algn="l"/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Free </a:t>
            </a:r>
            <a:r>
              <a:rPr lang="en-US" sz="24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24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0</a:t>
            </a:r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More information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90AFC5-8A8C-D536-69A8-723C0DCB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  <a:p>
            <a:pPr rtl="0"/>
            <a:r>
              <a:rPr lang="fr-FR" dirty="0" err="1"/>
              <a:t>Otter</a:t>
            </a:r>
            <a:r>
              <a:rPr lang="fr-FR" dirty="0"/>
              <a:t> </a:t>
            </a:r>
          </a:p>
          <a:p>
            <a:r>
              <a:rPr lang="fr-FR" dirty="0"/>
              <a:t>TL;DV</a:t>
            </a:r>
          </a:p>
          <a:p>
            <a:r>
              <a:rPr lang="fr-FR" dirty="0"/>
              <a:t>FATHOM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5BF043-D479-8BA4-C5C0-B118F908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Tl;dv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4282440" cy="162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Get the </a:t>
            </a:r>
            <a:r>
              <a:rPr lang="en-US" b="0" i="0" dirty="0" err="1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Tl;dv</a:t>
            </a:r>
            <a:r>
              <a:rPr lang="en-US" b="0" i="0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chrome extension or download the desktop app ; 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https://tldv.io/desktop-app/</a:t>
            </a:r>
            <a:endParaRPr lang="en-US" dirty="0">
              <a:solidFill>
                <a:schemeClr val="bg1"/>
              </a:solidFill>
              <a:highlight>
                <a:srgbClr val="FFFFFF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highlight>
                <a:srgbClr val="FFFFFF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0F5CC9-F121-B69D-F309-75E3A3BF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256" y="994240"/>
            <a:ext cx="6615744" cy="31505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E894CD-87A7-0DE4-EE4C-F010A4636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337" y="3845246"/>
            <a:ext cx="5902763" cy="27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Tl;dv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4282440" cy="1347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2. Click on the blue button if you are in the chrome extension or add the meeting information for the desktop app, a new user call </a:t>
            </a:r>
            <a:r>
              <a:rPr lang="en-US" dirty="0" err="1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tl;dv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 join the meeting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9472B1-6647-6364-1B1F-25D4CF62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42" y="1469815"/>
            <a:ext cx="5022000" cy="2613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3885B1-BD68-EF79-998E-9CE5B2EED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006" y="4370944"/>
            <a:ext cx="2731305" cy="24524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EF3CD0-0D01-0A2A-CB8B-D623A41C1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810" y="4083702"/>
            <a:ext cx="2731305" cy="27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5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Tl;dv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428244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3. You can comment and pin information when you click on the blue button during the meeting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51F66C-1951-25FA-89AE-EC85E03E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30" y="1754615"/>
            <a:ext cx="5158814" cy="30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Tl;dv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10607040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4. On the web site you have access to all the previous meeting, click on one of them to have access of the page  edit/download the transcription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117452-E182-3655-EBE8-31657BB0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226" y="3094050"/>
            <a:ext cx="7613039" cy="35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2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Tl;dv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106070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4. You select just a part of the text to create clip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102E76-27FA-D5D1-C83E-D6C6979BB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35" y="2823817"/>
            <a:ext cx="5639289" cy="35512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04E5C7-B9A4-99AE-63F1-E399BEC41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94" y="3102654"/>
            <a:ext cx="3353091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EDA8C-C637-089D-35F0-B21744B04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Fathom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936B5D-9760-F6D1-5012-EFB0F74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FREE</a:t>
            </a:r>
          </a:p>
          <a:p>
            <a:r>
              <a:rPr lang="en-US" dirty="0">
                <a:solidFill>
                  <a:schemeClr val="bg1"/>
                </a:solidFill>
              </a:rPr>
              <a:t>Premium $15/month per user</a:t>
            </a:r>
          </a:p>
          <a:p>
            <a:r>
              <a:rPr lang="en-US" dirty="0">
                <a:solidFill>
                  <a:schemeClr val="bg1"/>
                </a:solidFill>
              </a:rPr>
              <a:t>Team Edition $19/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r>
              <a:rPr lang="en-US" dirty="0">
                <a:solidFill>
                  <a:schemeClr val="bg1"/>
                </a:solidFill>
              </a:rPr>
              <a:t> per user</a:t>
            </a:r>
          </a:p>
          <a:p>
            <a:r>
              <a:rPr lang="en-US" dirty="0">
                <a:solidFill>
                  <a:schemeClr val="bg1"/>
                </a:solidFill>
              </a:rPr>
              <a:t>Team Edition Pro $29/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More information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9D1448-C012-FC92-982B-F741E739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FATHOM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4297680" cy="331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1. Connect Your Calendar: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-apple-system"/>
              </a:rPr>
              <a:t>You can connect Fathom to your Google or Microsoft calendar. Currently, Fathom is only able to connect with these two calendar platforms.</a:t>
            </a:r>
          </a:p>
          <a:p>
            <a:pPr algn="l" fontAlgn="base"/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2. Download the Desktop app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https://electron-update.fathom.video/download/exe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highlight>
                <a:srgbClr val="FFFFFF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41156A-6101-5C4F-04F7-93688BC08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666" y="2261690"/>
            <a:ext cx="3787468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9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FATHOM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4282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</a:b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3. Sign into the desktop app</a:t>
            </a:r>
          </a:p>
          <a:p>
            <a:pPr algn="l" fontAlgn="base"/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-apple-system"/>
              </a:rPr>
              <a:t>After All the configuration fathom (sign it …) fathom can join your meeting automatically, it waiting until an other participant join but you can skip and directly talk alone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201E11-54E8-4DE3-146E-534397D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586" y="3167671"/>
            <a:ext cx="5895782" cy="29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FATHOM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6"/>
            <a:ext cx="28498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</a:br>
            <a:r>
              <a:rPr lang="en-US" b="1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4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. </a:t>
            </a:r>
            <a:r>
              <a:rPr lang="en-US" b="1" i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Fanthom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 Have lots of feature </a:t>
            </a:r>
          </a:p>
          <a:p>
            <a:pPr algn="l" fontAlgn="base"/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 Highlight: </a:t>
            </a:r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Capture short snippets to emphasize key information during discussions.</a:t>
            </a:r>
          </a:p>
          <a:p>
            <a:pPr algn="l" fontAlgn="base"/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Feedback: </a:t>
            </a:r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Collect and analyze feedback from users to improve features and usability.</a:t>
            </a:r>
          </a:p>
          <a:p>
            <a:pPr algn="l" fontAlgn="base"/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Needs Review: </a:t>
            </a:r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Periodically review and refine features to ensure they meet user needs and expectations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.</a:t>
            </a:r>
            <a:endParaRPr lang="en-US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B9E8EC-F9AE-A2A7-CA99-8D5D90EE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46" y="2461569"/>
            <a:ext cx="7993901" cy="39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5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FATHOM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6"/>
            <a:ext cx="28498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</a:b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5. </a:t>
            </a:r>
            <a:r>
              <a:rPr lang="en-US" b="1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in the fathom website at </a:t>
            </a:r>
            <a:r>
              <a:rPr lang="en-US" b="1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  <a:hlinkClick r:id="rId3"/>
              </a:rPr>
              <a:t>https://fathom.video/home</a:t>
            </a:r>
            <a:endParaRPr lang="en-US" b="1" dirty="0">
              <a:solidFill>
                <a:schemeClr val="bg1"/>
              </a:solidFill>
              <a:highlight>
                <a:srgbClr val="FFFFFF"/>
              </a:highlight>
              <a:latin typeface="var(--font)"/>
            </a:endParaRPr>
          </a:p>
          <a:p>
            <a:pPr algn="l" fontAlgn="base"/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All the previous meeting are saved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-apple-system"/>
              </a:rPr>
              <a:t>, click one to have access of the different feature</a:t>
            </a:r>
            <a:endParaRPr lang="en-US" dirty="0">
              <a:solidFill>
                <a:schemeClr val="bg1"/>
              </a:solidFill>
              <a:highlight>
                <a:srgbClr val="FFFFFF"/>
              </a:highlight>
              <a:latin typeface="var(--font)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6FE17A-25DA-5DD9-BA5F-1B879A8A9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596" y="2283800"/>
            <a:ext cx="7411644" cy="35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A07E3-DA18-E045-FC41-D9A58EA6D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Fireflies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5B7402-A9DC-9FDA-A09C-C585172F5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4" y="4183792"/>
            <a:ext cx="10850335" cy="1645920"/>
          </a:xfrm>
        </p:spPr>
        <p:txBody>
          <a:bodyPr/>
          <a:lstStyle/>
          <a:p>
            <a:pPr algn="l"/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Enterprise</a:t>
            </a:r>
            <a:r>
              <a:rPr lang="en-US" sz="1600" b="0" dirty="0">
                <a:solidFill>
                  <a:srgbClr val="272D4E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 </a:t>
            </a:r>
            <a:r>
              <a:rPr lang="en-US" sz="16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39 </a:t>
            </a:r>
            <a:r>
              <a:rPr lang="en-US" sz="1600" b="0" i="0" dirty="0">
                <a:solidFill>
                  <a:srgbClr val="272D4E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Per seat/month billed annually</a:t>
            </a:r>
          </a:p>
          <a:p>
            <a:pPr algn="l"/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Business </a:t>
            </a:r>
            <a:r>
              <a:rPr lang="en-US" sz="16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19 </a:t>
            </a:r>
            <a:r>
              <a:rPr lang="en-US" sz="1600" b="0" i="0" dirty="0">
                <a:solidFill>
                  <a:srgbClr val="272D4E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Per seat/month billed annually</a:t>
            </a:r>
            <a:endParaRPr lang="fr-FR" sz="1600" dirty="0"/>
          </a:p>
          <a:p>
            <a:pPr algn="l"/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Pro </a:t>
            </a:r>
            <a:r>
              <a:rPr lang="en-US" sz="16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10 </a:t>
            </a:r>
            <a:r>
              <a:rPr lang="en-US" sz="1600" b="0" i="0" dirty="0">
                <a:solidFill>
                  <a:srgbClr val="272D4E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Per seat/month billed annually</a:t>
            </a:r>
          </a:p>
          <a:p>
            <a:pPr algn="l"/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Free </a:t>
            </a:r>
            <a:r>
              <a:rPr lang="en-US" sz="1600" b="0" i="0" baseline="3000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$</a:t>
            </a:r>
            <a:r>
              <a:rPr lang="en-US" sz="1600" b="0" i="0" dirty="0">
                <a:solidFill>
                  <a:srgbClr val="28293D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0</a:t>
            </a:r>
          </a:p>
          <a:p>
            <a:pPr algn="l"/>
            <a:r>
              <a:rPr lang="en-US" sz="1600" b="0" dirty="0">
                <a:solidFill>
                  <a:srgbClr val="28293D"/>
                </a:solidFill>
                <a:highlight>
                  <a:srgbClr val="FFFFFF"/>
                </a:highlight>
                <a:latin typeface="Poppins" panose="00000500000000000000" pitchFamily="2" charset="0"/>
                <a:hlinkClick r:id="rId2"/>
              </a:rPr>
              <a:t>More information </a:t>
            </a:r>
            <a:endParaRPr lang="en-US" sz="1600" b="0" i="0" dirty="0">
              <a:solidFill>
                <a:srgbClr val="272D4E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pPr algn="l"/>
            <a:endParaRPr lang="en-US" sz="1600" b="0" i="0" dirty="0">
              <a:solidFill>
                <a:srgbClr val="272D4E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850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FATHOM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6"/>
            <a:ext cx="3581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</a:br>
            <a:r>
              <a:rPr lang="en-US" b="1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6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. After click on a previous meeting you have access :</a:t>
            </a:r>
          </a:p>
          <a:p>
            <a:pPr algn="l" fontAlgn="base"/>
            <a:r>
              <a:rPr lang="en-US" b="1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-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The summarization of the meeting</a:t>
            </a:r>
          </a:p>
          <a:p>
            <a:pPr algn="l" fontAlgn="base"/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-The transcription, you can edit and highlighting part of the speech</a:t>
            </a:r>
          </a:p>
          <a:p>
            <a:pPr algn="l" fontAlgn="base"/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-The ai chat bot to search information </a:t>
            </a:r>
          </a:p>
          <a:p>
            <a:pPr algn="l" fontAlgn="base"/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var(--font)"/>
              </a:rPr>
              <a:t>-</a:t>
            </a:r>
            <a:r>
              <a:rPr lang="en-US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var(--font)"/>
              </a:rPr>
              <a:t> have the possibility to share on the right of the page</a:t>
            </a:r>
            <a:endParaRPr lang="en-US" i="0" dirty="0">
              <a:solidFill>
                <a:schemeClr val="bg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A0835E-ECA2-F6A1-5B40-63A701C0E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746" y="2667000"/>
            <a:ext cx="7814253" cy="34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Create a Fireflies account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using your Google or Outlook email ID and give Fireflies access to your calendar. </a:t>
            </a:r>
          </a:p>
        </p:txBody>
      </p:sp>
      <p:pic>
        <p:nvPicPr>
          <p:cNvPr id="9" name="Image 8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EBAA7E86-7D95-47C0-E58E-440A4E3F7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14" y="3486325"/>
            <a:ext cx="6096000" cy="24498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415038E-5629-D85F-E1AA-D5B16EE2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Fireflies connects with your Google or Outlook calendar and joins web conferencing links from your scheduled meetings. This could be Zoom, </a:t>
            </a:r>
            <a:r>
              <a:rPr lang="en-US" b="0" i="0" dirty="0" err="1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Gmeet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Skype, </a:t>
            </a:r>
            <a:r>
              <a:rPr lang="en-US" b="0" i="0" dirty="0" err="1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WebEx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or any of these 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popular Web conferencing platforms.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</a:p>
        </p:txBody>
      </p:sp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0A102058-8ADC-F4EC-C6B3-8275EEAB9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39" y="3665912"/>
            <a:ext cx="5335247" cy="25942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AB19403-4CEB-E73E-9682-A05474DAD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Set up Fireflies to 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auto-join and share meeting recaps</a:t>
            </a: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only for the meetings and people you specify.</a:t>
            </a:r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A7CB0E37-7D6E-AF44-49A6-A34760FB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148721"/>
            <a:ext cx="7739865" cy="3444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646432-5327-D090-DDB3-2C50E0F4A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4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Fireflies sends an email to meeting participants one hour before each meeting, notifying that it will record the meeting for note-taking.</a:t>
            </a:r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9A59B04-9178-2FAB-9800-00822FA2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98" y="3327956"/>
            <a:ext cx="7021484" cy="27497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4AD665-B11C-4676-A550-6E737881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5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Fireflies will join the meeting a few minutes before the start time. It will then ask permission to join the meeting and the meeting host will receive a prompt.</a:t>
            </a:r>
          </a:p>
        </p:txBody>
      </p:sp>
      <p:pic>
        <p:nvPicPr>
          <p:cNvPr id="7" name="Image 6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543C22FE-D0F2-F0BB-50FF-FD67F0C52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12" y="3540460"/>
            <a:ext cx="5849389" cy="21569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D9EDF4-E1D4-7285-3513-75561072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Fireflies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3851A7-17F9-5567-30DD-118685C50B3C}"/>
              </a:ext>
            </a:extLst>
          </p:cNvPr>
          <p:cNvSpPr txBox="1"/>
          <p:nvPr/>
        </p:nvSpPr>
        <p:spPr>
          <a:xfrm>
            <a:off x="594360" y="2311537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2F39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Within 5-10 minutes after a meeting, Fireflies processes the transcript and sends meeting recap emails to you and/or participants based on your configured settings.</a:t>
            </a:r>
          </a:p>
        </p:txBody>
      </p:sp>
      <p:pic>
        <p:nvPicPr>
          <p:cNvPr id="7" name="Image 6" descr="Une image contenant texte, logiciel, Icône d’ordinateur, capture d’écran&#10;&#10;Description générée automatiquement">
            <a:extLst>
              <a:ext uri="{FF2B5EF4-FFF2-40B4-BE49-F238E27FC236}">
                <a16:creationId xmlns:a16="http://schemas.microsoft.com/office/drawing/2014/main" id="{F97A9AA5-4577-328B-0E67-EA5053D59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3" y="3192853"/>
            <a:ext cx="6684859" cy="3538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A2C51B-58DB-A9B0-7580-5E186C47B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178" y="-19776"/>
            <a:ext cx="140982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3286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2_TF78853419_Win32" id="{E939D1AD-245E-4113-B88E-E20D599B2C52}" vid="{B269D645-ADA9-4C84-B6E4-2BDC65D07C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2ef517f-552b-4219-b47b-4527da441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2FF9363AAD6468A6BDBE533A7D61F" ma:contentTypeVersion="13" ma:contentTypeDescription="Crée un document." ma:contentTypeScope="" ma:versionID="9e895e72309fdd1e5ee122beb1fee5d5">
  <xsd:schema xmlns:xsd="http://www.w3.org/2001/XMLSchema" xmlns:xs="http://www.w3.org/2001/XMLSchema" xmlns:p="http://schemas.microsoft.com/office/2006/metadata/properties" xmlns:ns3="b2ef517f-552b-4219-b47b-4527da441f02" xmlns:ns4="5a8c014b-18c8-4a92-b638-2b02ce6b3daf" targetNamespace="http://schemas.microsoft.com/office/2006/metadata/properties" ma:root="true" ma:fieldsID="42a3ee77c8494d8e5da365d9904344c9" ns3:_="" ns4:_="">
    <xsd:import namespace="b2ef517f-552b-4219-b47b-4527da441f02"/>
    <xsd:import namespace="5a8c014b-18c8-4a92-b638-2b02ce6b3da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f517f-552b-4219-b47b-4527da441f0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c014b-18c8-4a92-b638-2b02ce6b3d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8c014b-18c8-4a92-b638-2b02ce6b3daf"/>
    <ds:schemaRef ds:uri="b2ef517f-552b-4219-b47b-4527da441f02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9868E3-1D1B-4618-8D07-058F5F8070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ef517f-552b-4219-b47b-4527da441f02"/>
    <ds:schemaRef ds:uri="5a8c014b-18c8-4a92-b638-2b02ce6b3d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{5379E8F2-2697-4C28-B3C8-AC3E3BF8156E}tf78853419_win32</Template>
  <TotalTime>325</TotalTime>
  <Words>962</Words>
  <Application>Microsoft Office PowerPoint</Application>
  <PresentationFormat>Grand écran</PresentationFormat>
  <Paragraphs>116</Paragraphs>
  <Slides>30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Calibri</vt:lpstr>
      <vt:lpstr>Franklin Gothic Book</vt:lpstr>
      <vt:lpstr>Franklin Gothic Demi</vt:lpstr>
      <vt:lpstr>Poppins</vt:lpstr>
      <vt:lpstr>Roboto</vt:lpstr>
      <vt:lpstr>var(--font)</vt:lpstr>
      <vt:lpstr>Personnalisé</vt:lpstr>
      <vt:lpstr>Presentation Of Meeting Assistant</vt:lpstr>
      <vt:lpstr>Summary</vt:lpstr>
      <vt:lpstr>Fireflies</vt:lpstr>
      <vt:lpstr>Fireflies</vt:lpstr>
      <vt:lpstr>Fireflies</vt:lpstr>
      <vt:lpstr>Fireflies</vt:lpstr>
      <vt:lpstr>Fireflies</vt:lpstr>
      <vt:lpstr>Fireflies</vt:lpstr>
      <vt:lpstr>Fireflies</vt:lpstr>
      <vt:lpstr>Fireflies</vt:lpstr>
      <vt:lpstr>Fireflies</vt:lpstr>
      <vt:lpstr>Otter</vt:lpstr>
      <vt:lpstr>Otter</vt:lpstr>
      <vt:lpstr>Otter</vt:lpstr>
      <vt:lpstr>Otter</vt:lpstr>
      <vt:lpstr>Otter</vt:lpstr>
      <vt:lpstr>Otter</vt:lpstr>
      <vt:lpstr>Otter</vt:lpstr>
      <vt:lpstr>Tl;dv</vt:lpstr>
      <vt:lpstr>Tl;dv</vt:lpstr>
      <vt:lpstr>Tl;dv</vt:lpstr>
      <vt:lpstr>Tl;dv</vt:lpstr>
      <vt:lpstr>Tl;dv</vt:lpstr>
      <vt:lpstr>Tl;dv</vt:lpstr>
      <vt:lpstr>Fathom</vt:lpstr>
      <vt:lpstr>FATHOM</vt:lpstr>
      <vt:lpstr>FATHOM</vt:lpstr>
      <vt:lpstr>FATHOM</vt:lpstr>
      <vt:lpstr>FATHOM</vt:lpstr>
      <vt:lpstr>FATHOM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 SISTO LORENZO</dc:creator>
  <cp:lastModifiedBy>DE SISTO LORENZO</cp:lastModifiedBy>
  <cp:revision>2</cp:revision>
  <dcterms:created xsi:type="dcterms:W3CDTF">2024-08-16T06:07:48Z</dcterms:created>
  <dcterms:modified xsi:type="dcterms:W3CDTF">2024-08-19T08:28:22Z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0x010100FED2FF9363AAD6468A6BDBE533A7D61F</vt:lpwstr>
  </property>
</Properties>
</file>